
<file path=[Content_Types].xml><?xml version="1.0" encoding="utf-8"?>
<Types xmlns="http://schemas.openxmlformats.org/package/2006/content-types">
  <Override PartName="/_rels/.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3.png" ContentType="image/png"/>
  <Override PartName="/ppt/media/image12.png" ContentType="image/png"/>
  <Override PartName="/ppt/media/image11.png" ContentType="image/png"/>
  <Override PartName="/ppt/media/image4.png" ContentType="image/png"/>
  <Override PartName="/ppt/media/image3.png" ContentType="image/png"/>
  <Override PartName="/ppt/media/image2.png" ContentType="image/png"/>
  <Override PartName="/ppt/media/image1.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9.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33" name="PlaceHolder 2"/>
          <p:cNvSpPr>
            <a:spLocks noGrp="1"/>
          </p:cNvSpPr>
          <p:nvPr>
            <p:ph type="body"/>
          </p:nvPr>
        </p:nvSpPr>
        <p:spPr>
          <a:xfrm>
            <a:off x="1103400" y="205308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4" name="PlaceHolder 3"/>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36"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7"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8"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9" name="PlaceHolder 5"/>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41"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42" name="PlaceHolder 3"/>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pic>
        <p:nvPicPr>
          <p:cNvPr id="43" name="" descr=""/>
          <p:cNvPicPr/>
          <p:nvPr/>
        </p:nvPicPr>
        <p:blipFill>
          <a:blip r:embed="rId2"/>
          <a:stretch/>
        </p:blipFill>
        <p:spPr>
          <a:xfrm>
            <a:off x="2947320" y="2052720"/>
            <a:ext cx="5258160" cy="4195080"/>
          </a:xfrm>
          <a:prstGeom prst="rect">
            <a:avLst/>
          </a:prstGeom>
          <a:ln>
            <a:noFill/>
          </a:ln>
        </p:spPr>
      </p:pic>
      <p:pic>
        <p:nvPicPr>
          <p:cNvPr id="44" name="" descr=""/>
          <p:cNvPicPr/>
          <p:nvPr/>
        </p:nvPicPr>
        <p:blipFill>
          <a:blip r:embed="rId3"/>
          <a:stretch/>
        </p:blipFill>
        <p:spPr>
          <a:xfrm>
            <a:off x="2947320" y="2052720"/>
            <a:ext cx="5258160" cy="41950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57"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US" sz="3200" spc="-1" strike="noStrike">
              <a:solidFill>
                <a:srgbClr val="ffffff"/>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59"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61"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2" name="PlaceHolder 3"/>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US" sz="3200" spc="-1" strike="noStrike">
              <a:solidFill>
                <a:srgbClr val="ffffff"/>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66"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7" name="PlaceHolder 3"/>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8" name="PlaceHolder 4"/>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2"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US" sz="3200" spc="-1" strike="noStrike">
              <a:solidFill>
                <a:srgbClr val="ffffff"/>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0"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1"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2"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4"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5"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6" name="PlaceHolder 4"/>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8" name="PlaceHolder 2"/>
          <p:cNvSpPr>
            <a:spLocks noGrp="1"/>
          </p:cNvSpPr>
          <p:nvPr>
            <p:ph type="body"/>
          </p:nvPr>
        </p:nvSpPr>
        <p:spPr>
          <a:xfrm>
            <a:off x="1103400" y="205308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9" name="PlaceHolder 3"/>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81"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2"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3"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4" name="PlaceHolder 5"/>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86"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7" name="PlaceHolder 3"/>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pic>
        <p:nvPicPr>
          <p:cNvPr id="88" name="" descr=""/>
          <p:cNvPicPr/>
          <p:nvPr/>
        </p:nvPicPr>
        <p:blipFill>
          <a:blip r:embed="rId2"/>
          <a:stretch/>
        </p:blipFill>
        <p:spPr>
          <a:xfrm>
            <a:off x="2947320" y="2052720"/>
            <a:ext cx="5258160" cy="4195080"/>
          </a:xfrm>
          <a:prstGeom prst="rect">
            <a:avLst/>
          </a:prstGeom>
          <a:ln>
            <a:noFill/>
          </a:ln>
        </p:spPr>
      </p:pic>
      <p:pic>
        <p:nvPicPr>
          <p:cNvPr id="89" name="" descr=""/>
          <p:cNvPicPr/>
          <p:nvPr/>
        </p:nvPicPr>
        <p:blipFill>
          <a:blip r:embed="rId3"/>
          <a:stretch/>
        </p:blipFill>
        <p:spPr>
          <a:xfrm>
            <a:off x="2947320" y="2052720"/>
            <a:ext cx="5258160" cy="41950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4"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6"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17" name="PlaceHolder 3"/>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US" sz="3200" spc="-1" strike="noStrike">
              <a:solidFill>
                <a:srgbClr val="ffffff"/>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1"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2" name="PlaceHolder 3"/>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3" name="PlaceHolder 4"/>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5"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6"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7"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9"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0"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1" name="PlaceHolder 4"/>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44" t="0" r="0" b="0"/>
          <a:stretch/>
        </p:blipFill>
        <p:spPr>
          <a:xfrm>
            <a:off x="0" y="2669760"/>
            <a:ext cx="4035240" cy="4187880"/>
          </a:xfrm>
          <a:prstGeom prst="rect">
            <a:avLst/>
          </a:prstGeom>
          <a:ln>
            <a:noFill/>
          </a:ln>
        </p:spPr>
      </p:pic>
      <p:pic>
        <p:nvPicPr>
          <p:cNvPr id="1" name="Picture 6" descr=""/>
          <p:cNvPicPr/>
          <p:nvPr/>
        </p:nvPicPr>
        <p:blipFill>
          <a:blip r:embed="rId4"/>
          <a:srcRect l="35647" t="0" r="0" b="0"/>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a:gsLst>
              <a:gs pos="0">
                <a:schemeClr val="accent5">
                  <a:alpha val="7000"/>
                </a:schemeClr>
              </a:gs>
              <a:gs pos="36000">
                <a:schemeClr val="accent5">
                  <a:alpha val="6000"/>
                </a:schemeClr>
              </a:gs>
              <a:gs pos="69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3080" cy="1141200"/>
          </a:xfrm>
          <a:prstGeom prst="rect">
            <a:avLst/>
          </a:prstGeom>
          <a:ln>
            <a:noFill/>
          </a:ln>
        </p:spPr>
      </p:pic>
      <p:pic>
        <p:nvPicPr>
          <p:cNvPr id="4" name="Picture 9" descr=""/>
          <p:cNvPicPr/>
          <p:nvPr/>
        </p:nvPicPr>
        <p:blipFill>
          <a:blip r:embed="rId6"/>
          <a:srcRect l="0" t="0" r="0" b="23333"/>
          <a:stretch/>
        </p:blipFill>
        <p:spPr>
          <a:xfrm>
            <a:off x="8609040" y="6095880"/>
            <a:ext cx="993240" cy="761760"/>
          </a:xfrm>
          <a:prstGeom prst="rect">
            <a:avLst/>
          </a:prstGeom>
          <a:ln>
            <a:noFill/>
          </a:ln>
        </p:spPr>
      </p:pic>
      <p:sp>
        <p:nvSpPr>
          <p:cNvPr id="5"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1154880" y="1447920"/>
            <a:ext cx="8825400" cy="3329280"/>
          </a:xfrm>
          <a:prstGeom prst="rect">
            <a:avLst/>
          </a:prstGeom>
        </p:spPr>
        <p:txBody>
          <a:bodyPr anchor="b"/>
          <a:p>
            <a:pPr>
              <a:lnSpc>
                <a:spcPct val="100000"/>
              </a:lnSpc>
            </a:pPr>
            <a:r>
              <a:rPr b="0" lang="en-US" sz="7200" spc="-1" strike="noStrike">
                <a:solidFill>
                  <a:srgbClr val="ebebeb"/>
                </a:solidFill>
                <a:uFill>
                  <a:solidFill>
                    <a:srgbClr val="ffffff"/>
                  </a:solidFill>
                </a:uFill>
                <a:latin typeface="Century Gothic"/>
              </a:rPr>
              <a:t>Click to edit Master title style</a:t>
            </a:r>
            <a:endParaRPr b="0" lang="en-US" sz="1800" spc="-1" strike="noStrike">
              <a:solidFill>
                <a:srgbClr val="ffffff"/>
              </a:solidFill>
              <a:uFill>
                <a:solidFill>
                  <a:srgbClr val="ffffff"/>
                </a:solidFill>
              </a:uFill>
              <a:latin typeface="Century Gothic"/>
            </a:endParaRPr>
          </a:p>
        </p:txBody>
      </p:sp>
      <p:sp>
        <p:nvSpPr>
          <p:cNvPr id="7" name="PlaceHolder 4"/>
          <p:cNvSpPr>
            <a:spLocks noGrp="1"/>
          </p:cNvSpPr>
          <p:nvPr>
            <p:ph type="dt"/>
          </p:nvPr>
        </p:nvSpPr>
        <p:spPr>
          <a:xfrm rot="5400000">
            <a:off x="10155600" y="1790640"/>
            <a:ext cx="990360" cy="304560"/>
          </a:xfrm>
          <a:prstGeom prst="rect">
            <a:avLst/>
          </a:prstGeom>
        </p:spPr>
        <p:txBody>
          <a:bodyPr/>
          <a:p>
            <a:pPr>
              <a:lnSpc>
                <a:spcPct val="100000"/>
              </a:lnSpc>
            </a:pPr>
            <a:r>
              <a:rPr b="0" lang="en-US" sz="1100" spc="-1" strike="noStrike">
                <a:solidFill>
                  <a:srgbClr val="ffffff"/>
                </a:solidFill>
                <a:uFill>
                  <a:solidFill>
                    <a:srgbClr val="ffffff"/>
                  </a:solidFill>
                </a:uFill>
                <a:latin typeface="Century Gothic"/>
              </a:rPr>
              <a:t>12/20/16</a:t>
            </a:r>
            <a:endParaRPr b="0" lang="en-US" sz="1400" spc="-1" strike="noStrike">
              <a:solidFill>
                <a:srgbClr val="ffffff"/>
              </a:solidFill>
              <a:uFill>
                <a:solidFill>
                  <a:srgbClr val="ffffff"/>
                </a:solidFill>
              </a:uFill>
              <a:latin typeface="Times New Roman"/>
            </a:endParaRPr>
          </a:p>
        </p:txBody>
      </p:sp>
      <p:sp>
        <p:nvSpPr>
          <p:cNvPr id="8" name="PlaceHolder 5"/>
          <p:cNvSpPr>
            <a:spLocks noGrp="1"/>
          </p:cNvSpPr>
          <p:nvPr>
            <p:ph type="ftr"/>
          </p:nvPr>
        </p:nvSpPr>
        <p:spPr>
          <a:xfrm rot="5400000">
            <a:off x="8951760" y="3225240"/>
            <a:ext cx="3859560" cy="304560"/>
          </a:xfrm>
          <a:prstGeom prst="rect">
            <a:avLst/>
          </a:prstGeom>
        </p:spPr>
        <p:txBody>
          <a:bodyPr anchor="b"/>
          <a:p>
            <a:endParaRPr b="0" lang="en-US" sz="2400" spc="-1" strike="noStrike">
              <a:solidFill>
                <a:srgbClr val="ffffff"/>
              </a:solidFill>
              <a:uFill>
                <a:solidFill>
                  <a:srgbClr val="ffffff"/>
                </a:solidFill>
              </a:uFill>
              <a:latin typeface="Times New Roman"/>
            </a:endParaRPr>
          </a:p>
        </p:txBody>
      </p:sp>
      <p:sp>
        <p:nvSpPr>
          <p:cNvPr id="9" name="PlaceHolder 6"/>
          <p:cNvSpPr>
            <a:spLocks noGrp="1"/>
          </p:cNvSpPr>
          <p:nvPr>
            <p:ph type="sldNum"/>
          </p:nvPr>
        </p:nvSpPr>
        <p:spPr>
          <a:xfrm>
            <a:off x="10352520" y="295560"/>
            <a:ext cx="837720" cy="767160"/>
          </a:xfrm>
          <a:prstGeom prst="rect">
            <a:avLst/>
          </a:prstGeom>
        </p:spPr>
        <p:txBody>
          <a:bodyPr anchor="b"/>
          <a:p>
            <a:pPr algn="ctr">
              <a:lnSpc>
                <a:spcPct val="100000"/>
              </a:lnSpc>
            </a:pPr>
            <a:fld id="{4B78D2E1-7D1B-4B80-B7DC-5638A154F025}" type="slidenum">
              <a:rPr b="0" lang="en-US" sz="2800" spc="-1" strike="noStrike">
                <a:solidFill>
                  <a:srgbClr val="ffffff"/>
                </a:solidFill>
                <a:uFill>
                  <a:solidFill>
                    <a:srgbClr val="ffffff"/>
                  </a:solidFill>
                </a:uFill>
                <a:latin typeface="Century Gothic"/>
              </a:rPr>
              <a:t>&lt;number&gt;</a:t>
            </a:fld>
            <a:endParaRPr b="0" lang="en-US" sz="1400" spc="-1" strike="noStrike">
              <a:solidFill>
                <a:srgbClr val="ffffff"/>
              </a:solidFill>
              <a:uFill>
                <a:solidFill>
                  <a:srgbClr val="ffffff"/>
                </a:solidFill>
              </a:uFill>
              <a:latin typeface="Times New Roman"/>
            </a:endParaRPr>
          </a:p>
        </p:txBody>
      </p:sp>
      <p:sp>
        <p:nvSpPr>
          <p:cNvPr id="10" name="PlaceHolder 7"/>
          <p:cNvSpPr>
            <a:spLocks noGrp="1"/>
          </p:cNvSpPr>
          <p:nvPr>
            <p:ph type="body"/>
          </p:nvPr>
        </p:nvSpPr>
        <p:spPr>
          <a:xfrm>
            <a:off x="609480" y="1604520"/>
            <a:ext cx="10972440" cy="3977280"/>
          </a:xfrm>
          <a:prstGeom prst="rect">
            <a:avLst/>
          </a:prstGeom>
        </p:spPr>
        <p:txBody>
          <a:bodyPr lIns="0" rIns="0" tIns="0" bIns="0"/>
          <a:p>
            <a:pPr marL="432000" indent="-324000">
              <a:buClr>
                <a:srgbClr val="ffffff"/>
              </a:buClr>
              <a:buSzPct val="45000"/>
              <a:buFont typeface="Wingdings" charset="2"/>
              <a:buChar char=""/>
            </a:pPr>
            <a:r>
              <a:rPr b="0" lang="en-US" sz="2000" spc="-1" strike="noStrike">
                <a:solidFill>
                  <a:srgbClr val="ffffff"/>
                </a:solidFill>
                <a:uFill>
                  <a:solidFill>
                    <a:srgbClr val="ffffff"/>
                  </a:solidFill>
                </a:uFill>
                <a:latin typeface="Century Gothic"/>
              </a:rPr>
              <a:t>Click to edit the outline text format</a:t>
            </a:r>
            <a:endParaRPr b="0" lang="en-US" sz="2000" spc="-1" strike="noStrike">
              <a:solidFill>
                <a:srgbClr val="ffffff"/>
              </a:solidFill>
              <a:uFill>
                <a:solidFill>
                  <a:srgbClr val="ffffff"/>
                </a:solidFill>
              </a:uFill>
              <a:latin typeface="Century Gothic"/>
            </a:endParaRPr>
          </a:p>
          <a:p>
            <a:pPr lvl="1" marL="864000" indent="-324000">
              <a:buClr>
                <a:srgbClr val="ffffff"/>
              </a:buClr>
              <a:buSzPct val="75000"/>
              <a:buFont typeface="Symbol" charset="2"/>
              <a:buChar char=""/>
            </a:pPr>
            <a:r>
              <a:rPr b="0" lang="en-US" sz="1600" spc="-1" strike="noStrike">
                <a:solidFill>
                  <a:srgbClr val="ffffff"/>
                </a:solidFill>
                <a:uFill>
                  <a:solidFill>
                    <a:srgbClr val="ffffff"/>
                  </a:solidFill>
                </a:uFill>
                <a:latin typeface="Century Gothic"/>
              </a:rPr>
              <a:t>Second Outline Level</a:t>
            </a:r>
            <a:endParaRPr b="0" lang="en-US" sz="1600" spc="-1" strike="noStrike">
              <a:solidFill>
                <a:srgbClr val="ffffff"/>
              </a:solidFill>
              <a:uFill>
                <a:solidFill>
                  <a:srgbClr val="ffffff"/>
                </a:solidFill>
              </a:uFill>
              <a:latin typeface="Century Gothic"/>
            </a:endParaRPr>
          </a:p>
          <a:p>
            <a:pPr lvl="2" marL="1296000" indent="-288000">
              <a:buClr>
                <a:srgbClr val="ffffff"/>
              </a:buClr>
              <a:buSzPct val="45000"/>
              <a:buFont typeface="Wingdings" charset="2"/>
              <a:buChar char=""/>
            </a:pPr>
            <a:r>
              <a:rPr b="0" lang="en-US" sz="1400" spc="-1" strike="noStrike">
                <a:solidFill>
                  <a:srgbClr val="ffffff"/>
                </a:solidFill>
                <a:uFill>
                  <a:solidFill>
                    <a:srgbClr val="ffffff"/>
                  </a:solidFill>
                </a:uFill>
                <a:latin typeface="Century Gothic"/>
              </a:rPr>
              <a:t>Third Outline Level</a:t>
            </a:r>
            <a:endParaRPr b="0" lang="en-US" sz="1400" spc="-1" strike="noStrike">
              <a:solidFill>
                <a:srgbClr val="ffffff"/>
              </a:solidFill>
              <a:uFill>
                <a:solidFill>
                  <a:srgbClr val="ffffff"/>
                </a:solidFill>
              </a:uFill>
              <a:latin typeface="Century Gothic"/>
            </a:endParaRPr>
          </a:p>
          <a:p>
            <a:pPr lvl="3" marL="1728000" indent="-216000">
              <a:buClr>
                <a:srgbClr val="ffffff"/>
              </a:buClr>
              <a:buSzPct val="75000"/>
              <a:buFont typeface="Symbol" charset="2"/>
              <a:buChar char=""/>
            </a:pPr>
            <a:r>
              <a:rPr b="0" lang="en-US" sz="1400" spc="-1" strike="noStrike">
                <a:solidFill>
                  <a:srgbClr val="ffffff"/>
                </a:solidFill>
                <a:uFill>
                  <a:solidFill>
                    <a:srgbClr val="ffffff"/>
                  </a:solidFill>
                </a:uFill>
                <a:latin typeface="Century Gothic"/>
              </a:rPr>
              <a:t>Fourth Outline Level</a:t>
            </a:r>
            <a:endParaRPr b="0" lang="en-US" sz="1400" spc="-1" strike="noStrike">
              <a:solidFill>
                <a:srgbClr val="ffffff"/>
              </a:solidFill>
              <a:uFill>
                <a:solidFill>
                  <a:srgbClr val="ffffff"/>
                </a:solidFill>
              </a:uFill>
              <a:latin typeface="Century Gothic"/>
            </a:endParaRPr>
          </a:p>
          <a:p>
            <a:pPr lvl="4" marL="2160000" indent="-216000">
              <a:buClr>
                <a:srgbClr val="ffffff"/>
              </a:buClr>
              <a:buSzPct val="45000"/>
              <a:buFont typeface="Wingdings" charset="2"/>
              <a:buChar char=""/>
            </a:pPr>
            <a:r>
              <a:rPr b="0" lang="en-US" sz="2000" spc="-1" strike="noStrike">
                <a:solidFill>
                  <a:srgbClr val="ffffff"/>
                </a:solidFill>
                <a:uFill>
                  <a:solidFill>
                    <a:srgbClr val="ffffff"/>
                  </a:solidFill>
                </a:uFill>
                <a:latin typeface="Century Gothic"/>
              </a:rPr>
              <a:t>Fifth Outline Level</a:t>
            </a:r>
            <a:endParaRPr b="0" lang="en-US" sz="2000" spc="-1" strike="noStrike">
              <a:solidFill>
                <a:srgbClr val="ffffff"/>
              </a:solidFill>
              <a:uFill>
                <a:solidFill>
                  <a:srgbClr val="ffffff"/>
                </a:solidFill>
              </a:uFill>
              <a:latin typeface="Century Gothic"/>
            </a:endParaRPr>
          </a:p>
          <a:p>
            <a:pPr lvl="5" marL="2592000" indent="-216000">
              <a:buClr>
                <a:srgbClr val="ffffff"/>
              </a:buClr>
              <a:buSzPct val="45000"/>
              <a:buFont typeface="Wingdings" charset="2"/>
              <a:buChar char=""/>
            </a:pPr>
            <a:r>
              <a:rPr b="0" lang="en-US" sz="2000" spc="-1" strike="noStrike">
                <a:solidFill>
                  <a:srgbClr val="ffffff"/>
                </a:solidFill>
                <a:uFill>
                  <a:solidFill>
                    <a:srgbClr val="ffffff"/>
                  </a:solidFill>
                </a:uFill>
                <a:latin typeface="Century Gothic"/>
              </a:rPr>
              <a:t>Sixth Outline Level</a:t>
            </a:r>
            <a:endParaRPr b="0" lang="en-US" sz="2000" spc="-1" strike="noStrike">
              <a:solidFill>
                <a:srgbClr val="ffffff"/>
              </a:solidFill>
              <a:uFill>
                <a:solidFill>
                  <a:srgbClr val="ffffff"/>
                </a:solidFill>
              </a:uFill>
              <a:latin typeface="Century Gothic"/>
            </a:endParaRPr>
          </a:p>
          <a:p>
            <a:pPr lvl="6" marL="3024000" indent="-216000">
              <a:buClr>
                <a:srgbClr val="ffffff"/>
              </a:buClr>
              <a:buSzPct val="45000"/>
              <a:buFont typeface="Wingdings" charset="2"/>
              <a:buChar char=""/>
            </a:pPr>
            <a:r>
              <a:rPr b="0" lang="en-US" sz="2000" spc="-1" strike="noStrike">
                <a:solidFill>
                  <a:srgbClr val="ffffff"/>
                </a:solidFill>
                <a:uFill>
                  <a:solidFill>
                    <a:srgbClr val="ffffff"/>
                  </a:solidFill>
                </a:uFill>
                <a:latin typeface="Century Gothic"/>
              </a:rPr>
              <a:t>Seventh Outline Level</a:t>
            </a:r>
            <a:endParaRPr b="0" lang="en-US" sz="2000" spc="-1" strike="noStrike">
              <a:solidFill>
                <a:srgbClr val="ffffff"/>
              </a:solidFill>
              <a:uFill>
                <a:solidFill>
                  <a:srgbClr val="ffffff"/>
                </a:solidFill>
              </a:u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45" name="Picture 7" descr=""/>
          <p:cNvPicPr/>
          <p:nvPr/>
        </p:nvPicPr>
        <p:blipFill>
          <a:blip r:embed="rId3"/>
          <a:srcRect l="3644" t="0" r="0" b="0"/>
          <a:stretch/>
        </p:blipFill>
        <p:spPr>
          <a:xfrm>
            <a:off x="0" y="2669760"/>
            <a:ext cx="4035240" cy="4187880"/>
          </a:xfrm>
          <a:prstGeom prst="rect">
            <a:avLst/>
          </a:prstGeom>
          <a:ln>
            <a:noFill/>
          </a:ln>
        </p:spPr>
      </p:pic>
      <p:pic>
        <p:nvPicPr>
          <p:cNvPr id="46" name="Picture 6" descr=""/>
          <p:cNvPicPr/>
          <p:nvPr/>
        </p:nvPicPr>
        <p:blipFill>
          <a:blip r:embed="rId4"/>
          <a:srcRect l="35647" t="0" r="0" b="0"/>
          <a:stretch/>
        </p:blipFill>
        <p:spPr>
          <a:xfrm>
            <a:off x="0" y="2892240"/>
            <a:ext cx="1522080" cy="2365200"/>
          </a:xfrm>
          <a:prstGeom prst="rect">
            <a:avLst/>
          </a:prstGeom>
          <a:ln>
            <a:noFill/>
          </a:ln>
        </p:spPr>
      </p:pic>
      <p:sp>
        <p:nvSpPr>
          <p:cNvPr id="47" name="CustomShape 1"/>
          <p:cNvSpPr/>
          <p:nvPr/>
        </p:nvSpPr>
        <p:spPr>
          <a:xfrm>
            <a:off x="8609040" y="1676520"/>
            <a:ext cx="2819160" cy="2819160"/>
          </a:xfrm>
          <a:prstGeom prst="ellipse">
            <a:avLst/>
          </a:prstGeom>
          <a:gradFill>
            <a:gsLst>
              <a:gs pos="0">
                <a:schemeClr val="accent5">
                  <a:alpha val="7000"/>
                </a:schemeClr>
              </a:gs>
              <a:gs pos="36000">
                <a:schemeClr val="accent5">
                  <a:alpha val="6000"/>
                </a:schemeClr>
              </a:gs>
              <a:gs pos="69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8" name="Picture 8" descr=""/>
          <p:cNvPicPr/>
          <p:nvPr/>
        </p:nvPicPr>
        <p:blipFill>
          <a:blip r:embed="rId5"/>
          <a:srcRect l="0" t="28812" r="0" b="0"/>
          <a:stretch/>
        </p:blipFill>
        <p:spPr>
          <a:xfrm>
            <a:off x="7999560" y="0"/>
            <a:ext cx="1603080" cy="1141200"/>
          </a:xfrm>
          <a:prstGeom prst="rect">
            <a:avLst/>
          </a:prstGeom>
          <a:ln>
            <a:noFill/>
          </a:ln>
        </p:spPr>
      </p:pic>
      <p:pic>
        <p:nvPicPr>
          <p:cNvPr id="49" name="Picture 9" descr=""/>
          <p:cNvPicPr/>
          <p:nvPr/>
        </p:nvPicPr>
        <p:blipFill>
          <a:blip r:embed="rId6"/>
          <a:srcRect l="0" t="0" r="0" b="23333"/>
          <a:stretch/>
        </p:blipFill>
        <p:spPr>
          <a:xfrm>
            <a:off x="8609040" y="6095880"/>
            <a:ext cx="993240" cy="761760"/>
          </a:xfrm>
          <a:prstGeom prst="rect">
            <a:avLst/>
          </a:prstGeom>
          <a:ln>
            <a:noFill/>
          </a:ln>
        </p:spPr>
      </p:pic>
      <p:sp>
        <p:nvSpPr>
          <p:cNvPr id="50"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1" name="PlaceHolder 3"/>
          <p:cNvSpPr>
            <a:spLocks noGrp="1"/>
          </p:cNvSpPr>
          <p:nvPr>
            <p:ph type="title"/>
          </p:nvPr>
        </p:nvSpPr>
        <p:spPr>
          <a:xfrm>
            <a:off x="646200" y="452880"/>
            <a:ext cx="9404280" cy="1400040"/>
          </a:xfrm>
          <a:prstGeom prst="rect">
            <a:avLst/>
          </a:prstGeom>
        </p:spPr>
        <p:txBody>
          <a:bodyPr/>
          <a:p>
            <a:pPr>
              <a:lnSpc>
                <a:spcPct val="100000"/>
              </a:lnSpc>
            </a:pPr>
            <a:r>
              <a:rPr b="0" lang="en-US" sz="4200" spc="-1" strike="noStrike">
                <a:solidFill>
                  <a:srgbClr val="ebebeb"/>
                </a:solidFill>
                <a:uFill>
                  <a:solidFill>
                    <a:srgbClr val="ffffff"/>
                  </a:solidFill>
                </a:uFill>
                <a:latin typeface="Century Gothic"/>
              </a:rPr>
              <a:t>Click to edit Master title style</a:t>
            </a:r>
            <a:endParaRPr b="0" lang="en-US" sz="1800" spc="-1" strike="noStrike">
              <a:solidFill>
                <a:srgbClr val="ffffff"/>
              </a:solidFill>
              <a:uFill>
                <a:solidFill>
                  <a:srgbClr val="ffffff"/>
                </a:solidFill>
              </a:uFill>
              <a:latin typeface="Century Gothic"/>
            </a:endParaRPr>
          </a:p>
        </p:txBody>
      </p:sp>
      <p:sp>
        <p:nvSpPr>
          <p:cNvPr id="52" name="PlaceHolder 4"/>
          <p:cNvSpPr>
            <a:spLocks noGrp="1"/>
          </p:cNvSpPr>
          <p:nvPr>
            <p:ph type="body"/>
          </p:nvPr>
        </p:nvSpPr>
        <p:spPr>
          <a:xfrm>
            <a:off x="1103400" y="2053080"/>
            <a:ext cx="8946360" cy="4195080"/>
          </a:xfrm>
          <a:prstGeom prst="rect">
            <a:avLst/>
          </a:prstGeom>
        </p:spPr>
        <p:txBody>
          <a:bodyPr/>
          <a:p>
            <a:pPr marL="432000" indent="-324000">
              <a:buClr>
                <a:srgbClr val="ffffff"/>
              </a:buClr>
              <a:buSzPct val="45000"/>
              <a:buFont typeface="Wingdings" charset="2"/>
              <a:buChar char=""/>
            </a:pPr>
            <a:r>
              <a:rPr b="0" lang="en-US" sz="2000" spc="-1" strike="noStrike">
                <a:solidFill>
                  <a:srgbClr val="ffffff"/>
                </a:solidFill>
                <a:uFill>
                  <a:solidFill>
                    <a:srgbClr val="ffffff"/>
                  </a:solidFill>
                </a:uFill>
                <a:latin typeface="Century Gothic"/>
              </a:rPr>
              <a:t>Click to edit the outline text format</a:t>
            </a:r>
            <a:endParaRPr b="0" lang="en-US" sz="2000" spc="-1" strike="noStrike">
              <a:solidFill>
                <a:srgbClr val="ffffff"/>
              </a:solidFill>
              <a:uFill>
                <a:solidFill>
                  <a:srgbClr val="ffffff"/>
                </a:solidFill>
              </a:uFill>
              <a:latin typeface="Century Gothic"/>
            </a:endParaRPr>
          </a:p>
          <a:p>
            <a:pPr lvl="1" marL="864000" indent="-324000">
              <a:buClr>
                <a:srgbClr val="ffffff"/>
              </a:buClr>
              <a:buSzPct val="75000"/>
              <a:buFont typeface="Symbol" charset="2"/>
              <a:buChar char=""/>
            </a:pPr>
            <a:r>
              <a:rPr b="0" lang="en-US" sz="2000" spc="-1" strike="noStrike">
                <a:solidFill>
                  <a:srgbClr val="ffffff"/>
                </a:solidFill>
                <a:uFill>
                  <a:solidFill>
                    <a:srgbClr val="ffffff"/>
                  </a:solidFill>
                </a:uFill>
                <a:latin typeface="Century Gothic"/>
              </a:rPr>
              <a:t>Second Outline Level</a:t>
            </a:r>
            <a:endParaRPr b="0" lang="en-US" sz="2000" spc="-1" strike="noStrike">
              <a:solidFill>
                <a:srgbClr val="ffffff"/>
              </a:solidFill>
              <a:uFill>
                <a:solidFill>
                  <a:srgbClr val="ffffff"/>
                </a:solidFill>
              </a:uFill>
              <a:latin typeface="Century Gothic"/>
            </a:endParaRPr>
          </a:p>
          <a:p>
            <a:pPr lvl="2" marL="1296000" indent="-288000">
              <a:buClr>
                <a:srgbClr val="ffffff"/>
              </a:buClr>
              <a:buSzPct val="45000"/>
              <a:buFont typeface="Wingdings" charset="2"/>
              <a:buChar char=""/>
            </a:pPr>
            <a:r>
              <a:rPr b="0" lang="en-US" sz="2000" spc="-1" strike="noStrike">
                <a:solidFill>
                  <a:srgbClr val="ffffff"/>
                </a:solidFill>
                <a:uFill>
                  <a:solidFill>
                    <a:srgbClr val="ffffff"/>
                  </a:solidFill>
                </a:uFill>
                <a:latin typeface="Century Gothic"/>
              </a:rPr>
              <a:t>Third Outline Level</a:t>
            </a:r>
            <a:endParaRPr b="0" lang="en-US" sz="2000" spc="-1" strike="noStrike">
              <a:solidFill>
                <a:srgbClr val="ffffff"/>
              </a:solidFill>
              <a:uFill>
                <a:solidFill>
                  <a:srgbClr val="ffffff"/>
                </a:solidFill>
              </a:uFill>
              <a:latin typeface="Century Gothic"/>
            </a:endParaRPr>
          </a:p>
          <a:p>
            <a:pPr lvl="3" marL="1728000" indent="-216000">
              <a:buClr>
                <a:srgbClr val="ffffff"/>
              </a:buClr>
              <a:buSzPct val="75000"/>
              <a:buFont typeface="Symbol" charset="2"/>
              <a:buChar char=""/>
            </a:pPr>
            <a:r>
              <a:rPr b="0" lang="en-US" sz="2000" spc="-1" strike="noStrike">
                <a:solidFill>
                  <a:srgbClr val="ffffff"/>
                </a:solidFill>
                <a:uFill>
                  <a:solidFill>
                    <a:srgbClr val="ffffff"/>
                  </a:solidFill>
                </a:uFill>
                <a:latin typeface="Century Gothic"/>
              </a:rPr>
              <a:t>Fourth Outline Level</a:t>
            </a:r>
            <a:endParaRPr b="0" lang="en-US" sz="2000" spc="-1" strike="noStrike">
              <a:solidFill>
                <a:srgbClr val="ffffff"/>
              </a:solidFill>
              <a:uFill>
                <a:solidFill>
                  <a:srgbClr val="ffffff"/>
                </a:solidFill>
              </a:uFill>
              <a:latin typeface="Century Gothic"/>
            </a:endParaRPr>
          </a:p>
          <a:p>
            <a:pPr lvl="4" marL="2160000" indent="-216000">
              <a:buClr>
                <a:srgbClr val="ffffff"/>
              </a:buClr>
              <a:buSzPct val="45000"/>
              <a:buFont typeface="Wingdings" charset="2"/>
              <a:buChar char=""/>
            </a:pPr>
            <a:r>
              <a:rPr b="0" lang="en-US" sz="2000" spc="-1" strike="noStrike">
                <a:solidFill>
                  <a:srgbClr val="ffffff"/>
                </a:solidFill>
                <a:uFill>
                  <a:solidFill>
                    <a:srgbClr val="ffffff"/>
                  </a:solidFill>
                </a:uFill>
                <a:latin typeface="Century Gothic"/>
              </a:rPr>
              <a:t>Fifth Outline Level</a:t>
            </a:r>
            <a:endParaRPr b="0" lang="en-US" sz="2000" spc="-1" strike="noStrike">
              <a:solidFill>
                <a:srgbClr val="ffffff"/>
              </a:solidFill>
              <a:uFill>
                <a:solidFill>
                  <a:srgbClr val="ffffff"/>
                </a:solidFill>
              </a:uFill>
              <a:latin typeface="Century Gothic"/>
            </a:endParaRPr>
          </a:p>
          <a:p>
            <a:pPr lvl="5" marL="2592000" indent="-216000">
              <a:buClr>
                <a:srgbClr val="ffffff"/>
              </a:buClr>
              <a:buSzPct val="45000"/>
              <a:buFont typeface="Wingdings" charset="2"/>
              <a:buChar char=""/>
            </a:pPr>
            <a:r>
              <a:rPr b="0" lang="en-US" sz="2000" spc="-1" strike="noStrike">
                <a:solidFill>
                  <a:srgbClr val="ffffff"/>
                </a:solidFill>
                <a:uFill>
                  <a:solidFill>
                    <a:srgbClr val="ffffff"/>
                  </a:solidFill>
                </a:uFill>
                <a:latin typeface="Century Gothic"/>
              </a:rPr>
              <a:t>Sixth Outline Level</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ef53a5"/>
              </a:buClr>
              <a:buSzPct val="80000"/>
              <a:buFont typeface="Wingdings 3" charset="2"/>
              <a:buChar char=""/>
            </a:pPr>
            <a:r>
              <a:rPr b="0" lang="en-US" sz="2000" spc="-1" strike="noStrike">
                <a:solidFill>
                  <a:srgbClr val="ffffff"/>
                </a:solidFill>
                <a:uFill>
                  <a:solidFill>
                    <a:srgbClr val="ffffff"/>
                  </a:solidFill>
                </a:uFill>
                <a:latin typeface="Century Gothic"/>
              </a:rPr>
              <a:t>Seventh Outline LevelEdit Master text styles</a:t>
            </a:r>
            <a:endParaRPr b="0" lang="en-US" sz="2000" spc="-1" strike="noStrike">
              <a:solidFill>
                <a:srgbClr val="ffffff"/>
              </a:solidFill>
              <a:uFill>
                <a:solidFill>
                  <a:srgbClr val="ffffff"/>
                </a:solidFill>
              </a:uFill>
              <a:latin typeface="Century Gothic"/>
            </a:endParaRPr>
          </a:p>
          <a:p>
            <a:pPr lvl="1" marL="743040" indent="-285480">
              <a:lnSpc>
                <a:spcPct val="100000"/>
              </a:lnSpc>
              <a:buClr>
                <a:srgbClr val="ef53a5"/>
              </a:buClr>
              <a:buSzPct val="80000"/>
              <a:buFont typeface="Wingdings 3" charset="2"/>
              <a:buChar char=""/>
            </a:pPr>
            <a:r>
              <a:rPr b="0" lang="en-US" sz="1800" spc="-1" strike="noStrike">
                <a:solidFill>
                  <a:srgbClr val="ffffff"/>
                </a:solidFill>
                <a:uFill>
                  <a:solidFill>
                    <a:srgbClr val="ffffff"/>
                  </a:solidFill>
                </a:uFill>
                <a:latin typeface="Century Gothic"/>
              </a:rPr>
              <a:t>Second level</a:t>
            </a:r>
            <a:endParaRPr b="0" lang="en-US" sz="2000" spc="-1" strike="noStrike">
              <a:solidFill>
                <a:srgbClr val="ffffff"/>
              </a:solidFill>
              <a:uFill>
                <a:solidFill>
                  <a:srgbClr val="ffffff"/>
                </a:solidFill>
              </a:uFill>
              <a:latin typeface="Century Gothic"/>
            </a:endParaRPr>
          </a:p>
          <a:p>
            <a:pPr lvl="2" marL="1143000" indent="-228240">
              <a:lnSpc>
                <a:spcPct val="100000"/>
              </a:lnSpc>
              <a:buClr>
                <a:srgbClr val="ef53a5"/>
              </a:buClr>
              <a:buSzPct val="80000"/>
              <a:buFont typeface="Wingdings 3" charset="2"/>
              <a:buChar char=""/>
            </a:pPr>
            <a:r>
              <a:rPr b="0" lang="en-US" sz="1600" spc="-1" strike="noStrike">
                <a:solidFill>
                  <a:srgbClr val="ffffff"/>
                </a:solidFill>
                <a:uFill>
                  <a:solidFill>
                    <a:srgbClr val="ffffff"/>
                  </a:solidFill>
                </a:uFill>
                <a:latin typeface="Century Gothic"/>
              </a:rPr>
              <a:t>Third level</a:t>
            </a:r>
            <a:endParaRPr b="0" lang="en-US" sz="2000" spc="-1" strike="noStrike">
              <a:solidFill>
                <a:srgbClr val="ffffff"/>
              </a:solidFill>
              <a:uFill>
                <a:solidFill>
                  <a:srgbClr val="ffffff"/>
                </a:solidFill>
              </a:uFill>
              <a:latin typeface="Century Gothic"/>
            </a:endParaRPr>
          </a:p>
          <a:p>
            <a:pPr lvl="3" marL="1600200" indent="-228240">
              <a:lnSpc>
                <a:spcPct val="100000"/>
              </a:lnSpc>
              <a:buClr>
                <a:srgbClr val="ef53a5"/>
              </a:buClr>
              <a:buSzPct val="80000"/>
              <a:buFont typeface="Wingdings 3" charset="2"/>
              <a:buChar char=""/>
            </a:pPr>
            <a:r>
              <a:rPr b="0" lang="en-US" sz="1400" spc="-1" strike="noStrike">
                <a:solidFill>
                  <a:srgbClr val="ffffff"/>
                </a:solidFill>
                <a:uFill>
                  <a:solidFill>
                    <a:srgbClr val="ffffff"/>
                  </a:solidFill>
                </a:uFill>
                <a:latin typeface="Century Gothic"/>
              </a:rPr>
              <a:t>Fourth level</a:t>
            </a:r>
            <a:endParaRPr b="0" lang="en-US" sz="2000" spc="-1" strike="noStrike">
              <a:solidFill>
                <a:srgbClr val="ffffff"/>
              </a:solidFill>
              <a:uFill>
                <a:solidFill>
                  <a:srgbClr val="ffffff"/>
                </a:solidFill>
              </a:uFill>
              <a:latin typeface="Century Gothic"/>
            </a:endParaRPr>
          </a:p>
          <a:p>
            <a:pPr lvl="4" marL="2057400" indent="-228240">
              <a:lnSpc>
                <a:spcPct val="100000"/>
              </a:lnSpc>
              <a:buClr>
                <a:srgbClr val="ef53a5"/>
              </a:buClr>
              <a:buSzPct val="80000"/>
              <a:buFont typeface="Wingdings 3" charset="2"/>
              <a:buChar char=""/>
            </a:pPr>
            <a:r>
              <a:rPr b="0" lang="en-US" sz="1400" spc="-1" strike="noStrike">
                <a:solidFill>
                  <a:srgbClr val="ffffff"/>
                </a:solidFill>
                <a:uFill>
                  <a:solidFill>
                    <a:srgbClr val="ffffff"/>
                  </a:solidFill>
                </a:uFill>
                <a:latin typeface="Century Gothic"/>
              </a:rPr>
              <a:t>Fifth level</a:t>
            </a:r>
            <a:endParaRPr b="0" lang="en-US" sz="2000" spc="-1" strike="noStrike">
              <a:solidFill>
                <a:srgbClr val="ffffff"/>
              </a:solidFill>
              <a:uFill>
                <a:solidFill>
                  <a:srgbClr val="ffffff"/>
                </a:solidFill>
              </a:uFill>
              <a:latin typeface="Century Gothic"/>
            </a:endParaRPr>
          </a:p>
        </p:txBody>
      </p:sp>
      <p:sp>
        <p:nvSpPr>
          <p:cNvPr id="53" name="PlaceHolder 5"/>
          <p:cNvSpPr>
            <a:spLocks noGrp="1"/>
          </p:cNvSpPr>
          <p:nvPr>
            <p:ph type="dt"/>
          </p:nvPr>
        </p:nvSpPr>
        <p:spPr>
          <a:xfrm rot="5400000">
            <a:off x="10155600" y="1790640"/>
            <a:ext cx="990360" cy="304560"/>
          </a:xfrm>
          <a:prstGeom prst="rect">
            <a:avLst/>
          </a:prstGeom>
        </p:spPr>
        <p:txBody>
          <a:bodyPr/>
          <a:p>
            <a:pPr>
              <a:lnSpc>
                <a:spcPct val="100000"/>
              </a:lnSpc>
            </a:pPr>
            <a:r>
              <a:rPr b="0" lang="en-US" sz="1100" spc="-1" strike="noStrike">
                <a:solidFill>
                  <a:srgbClr val="ffffff"/>
                </a:solidFill>
                <a:uFill>
                  <a:solidFill>
                    <a:srgbClr val="ffffff"/>
                  </a:solidFill>
                </a:uFill>
                <a:latin typeface="Century Gothic"/>
              </a:rPr>
              <a:t>12/20/16</a:t>
            </a:r>
            <a:endParaRPr b="0" lang="en-US" sz="1400" spc="-1" strike="noStrike">
              <a:solidFill>
                <a:srgbClr val="ffffff"/>
              </a:solidFill>
              <a:uFill>
                <a:solidFill>
                  <a:srgbClr val="ffffff"/>
                </a:solidFill>
              </a:uFill>
              <a:latin typeface="Times New Roman"/>
            </a:endParaRPr>
          </a:p>
        </p:txBody>
      </p:sp>
      <p:sp>
        <p:nvSpPr>
          <p:cNvPr id="54" name="PlaceHolder 6"/>
          <p:cNvSpPr>
            <a:spLocks noGrp="1"/>
          </p:cNvSpPr>
          <p:nvPr>
            <p:ph type="ftr"/>
          </p:nvPr>
        </p:nvSpPr>
        <p:spPr>
          <a:xfrm rot="5400000">
            <a:off x="8951760" y="3225240"/>
            <a:ext cx="3859560" cy="304560"/>
          </a:xfrm>
          <a:prstGeom prst="rect">
            <a:avLst/>
          </a:prstGeom>
        </p:spPr>
        <p:txBody>
          <a:bodyPr anchor="b"/>
          <a:p>
            <a:endParaRPr b="0" lang="en-US" sz="2400" spc="-1" strike="noStrike">
              <a:solidFill>
                <a:srgbClr val="ffffff"/>
              </a:solidFill>
              <a:uFill>
                <a:solidFill>
                  <a:srgbClr val="ffffff"/>
                </a:solidFill>
              </a:uFill>
              <a:latin typeface="Times New Roman"/>
            </a:endParaRPr>
          </a:p>
        </p:txBody>
      </p:sp>
      <p:sp>
        <p:nvSpPr>
          <p:cNvPr id="55" name="PlaceHolder 7"/>
          <p:cNvSpPr>
            <a:spLocks noGrp="1"/>
          </p:cNvSpPr>
          <p:nvPr>
            <p:ph type="sldNum"/>
          </p:nvPr>
        </p:nvSpPr>
        <p:spPr>
          <a:xfrm>
            <a:off x="10352520" y="295560"/>
            <a:ext cx="837720" cy="767160"/>
          </a:xfrm>
          <a:prstGeom prst="rect">
            <a:avLst/>
          </a:prstGeom>
        </p:spPr>
        <p:txBody>
          <a:bodyPr anchor="b"/>
          <a:p>
            <a:pPr algn="ctr">
              <a:lnSpc>
                <a:spcPct val="100000"/>
              </a:lnSpc>
            </a:pPr>
            <a:fld id="{498E2BA3-04B7-4884-9279-889006D79B54}" type="slidenum">
              <a:rPr b="0" lang="en-US" sz="2800" spc="-1" strike="noStrike">
                <a:solidFill>
                  <a:srgbClr val="ffffff"/>
                </a:solidFill>
                <a:uFill>
                  <a:solidFill>
                    <a:srgbClr val="ffffff"/>
                  </a:solidFill>
                </a:uFill>
                <a:latin typeface="Century Gothic"/>
              </a:rPr>
              <a:t>1</a:t>
            </a:fld>
            <a:endParaRPr b="0" lang="en-US" sz="1400" spc="-1" strike="noStrike">
              <a:solidFill>
                <a:srgbClr val="ffffff"/>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hyperlink" Target="http://www.zillow.com/research/data/" TargetMode="External"/><Relationship Id="rId2" Type="http://schemas.openxmlformats.org/officeDocument/2006/relationships/image" Target="../media/image17.png"/><Relationship Id="rId3" Type="http://schemas.openxmlformats.org/officeDocument/2006/relationships/image" Target="../media/image18.png"/><Relationship Id="rId4"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TextShape 1"/>
          <p:cNvSpPr txBox="1"/>
          <p:nvPr/>
        </p:nvSpPr>
        <p:spPr>
          <a:xfrm>
            <a:off x="1154880" y="1447920"/>
            <a:ext cx="8825400" cy="3329280"/>
          </a:xfrm>
          <a:prstGeom prst="rect">
            <a:avLst/>
          </a:prstGeom>
          <a:noFill/>
          <a:ln>
            <a:noFill/>
          </a:ln>
        </p:spPr>
        <p:txBody>
          <a:bodyPr anchor="b"/>
          <a:p>
            <a:pPr>
              <a:lnSpc>
                <a:spcPct val="100000"/>
              </a:lnSpc>
            </a:pPr>
            <a:r>
              <a:rPr b="0" lang="en-US" sz="7200" spc="-1" strike="noStrike">
                <a:solidFill>
                  <a:srgbClr val="ebebeb"/>
                </a:solidFill>
                <a:uFill>
                  <a:solidFill>
                    <a:srgbClr val="ffffff"/>
                  </a:solidFill>
                </a:uFill>
                <a:latin typeface="Century Gothic"/>
              </a:rPr>
              <a:t>Big Data Analysis</a:t>
            </a:r>
            <a:endParaRPr b="0" lang="en-US" sz="1800" spc="-1" strike="noStrike">
              <a:solidFill>
                <a:srgbClr val="ffffff"/>
              </a:solidFill>
              <a:uFill>
                <a:solidFill>
                  <a:srgbClr val="ffffff"/>
                </a:solidFill>
              </a:uFill>
              <a:latin typeface="Century Gothic"/>
            </a:endParaRPr>
          </a:p>
        </p:txBody>
      </p:sp>
      <p:sp>
        <p:nvSpPr>
          <p:cNvPr id="91" name="TextShape 2"/>
          <p:cNvSpPr txBox="1"/>
          <p:nvPr/>
        </p:nvSpPr>
        <p:spPr>
          <a:xfrm>
            <a:off x="1154880" y="4777560"/>
            <a:ext cx="8825400" cy="861120"/>
          </a:xfrm>
          <a:prstGeom prst="rect">
            <a:avLst/>
          </a:prstGeom>
          <a:noFill/>
          <a:ln>
            <a:noFill/>
          </a:ln>
        </p:spPr>
        <p:txBody>
          <a:bodyPr/>
          <a:p>
            <a:pPr>
              <a:lnSpc>
                <a:spcPct val="100000"/>
              </a:lnSpc>
            </a:pPr>
            <a:r>
              <a:rPr b="0" lang="en-US" sz="2000" spc="-1" strike="noStrike" cap="all">
                <a:solidFill>
                  <a:srgbClr val="ef53a5"/>
                </a:solidFill>
                <a:uFill>
                  <a:solidFill>
                    <a:srgbClr val="ffffff"/>
                  </a:solidFill>
                </a:uFill>
                <a:latin typeface="Century Gothic"/>
              </a:rPr>
              <a:t>By: Team Back Row</a:t>
            </a:r>
            <a:endParaRPr b="0" lang="en-US" sz="3200" spc="-1" strike="noStrike">
              <a:solidFill>
                <a:srgbClr val="ffffff"/>
              </a:solidFill>
              <a:uFill>
                <a:solidFill>
                  <a:srgbClr val="ffffff"/>
                </a:solidFill>
              </a:uFill>
              <a:latin typeface="Arial"/>
            </a:endParaRPr>
          </a:p>
          <a:p>
            <a:pPr>
              <a:lnSpc>
                <a:spcPct val="100000"/>
              </a:lnSpc>
            </a:pPr>
            <a:r>
              <a:rPr b="0" lang="en-US" sz="2000" spc="-1" strike="noStrike" cap="all">
                <a:solidFill>
                  <a:srgbClr val="ef53a5"/>
                </a:solidFill>
                <a:uFill>
                  <a:solidFill>
                    <a:srgbClr val="ffffff"/>
                  </a:solidFill>
                </a:uFill>
                <a:latin typeface="Century Gothic"/>
              </a:rPr>
              <a:t>Adam LeBlanc / David Elliot / Jean-Baptiste Yamindi / Matthew Groth</a:t>
            </a:r>
            <a:endParaRPr b="0" lang="en-US" sz="3200" spc="-1" strike="noStrike">
              <a:solidFill>
                <a:srgbClr val="ffffff"/>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Objective</a:t>
            </a:r>
            <a:endParaRPr b="0" lang="en-US" sz="1800" spc="-1" strike="noStrike">
              <a:solidFill>
                <a:srgbClr val="ffffff"/>
              </a:solidFill>
              <a:uFill>
                <a:solidFill>
                  <a:srgbClr val="ffffff"/>
                </a:solidFill>
              </a:uFill>
              <a:latin typeface="Century Gothic"/>
            </a:endParaRPr>
          </a:p>
        </p:txBody>
      </p:sp>
      <p:sp>
        <p:nvSpPr>
          <p:cNvPr id="93" name="TextShape 2"/>
          <p:cNvSpPr txBox="1"/>
          <p:nvPr/>
        </p:nvSpPr>
        <p:spPr>
          <a:xfrm>
            <a:off x="1103400" y="2053080"/>
            <a:ext cx="8946360" cy="4195080"/>
          </a:xfrm>
          <a:prstGeom prst="rect">
            <a:avLst/>
          </a:prstGeom>
          <a:noFill/>
          <a:ln>
            <a:noFill/>
          </a:ln>
        </p:spPr>
        <p:txBody>
          <a:bodyPr/>
          <a:p>
            <a:pPr marL="343080" indent="-342720">
              <a:lnSpc>
                <a:spcPct val="100000"/>
              </a:lnSpc>
              <a:buClr>
                <a:srgbClr val="ef53a5"/>
              </a:buClr>
              <a:buSzPct val="80000"/>
              <a:buFont typeface="Wingdings 3" charset="2"/>
              <a:buChar char=""/>
            </a:pPr>
            <a:r>
              <a:rPr b="0" lang="en-US" sz="2000" spc="-1" strike="noStrike">
                <a:solidFill>
                  <a:srgbClr val="ffffff"/>
                </a:solidFill>
                <a:uFill>
                  <a:solidFill>
                    <a:srgbClr val="ffffff"/>
                  </a:solidFill>
                </a:uFill>
                <a:latin typeface="Century Gothic"/>
              </a:rPr>
              <a:t>Identify public datasets available for Education, Taxes and Housing data for analysis purposes</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ef53a5"/>
              </a:buClr>
              <a:buSzPct val="80000"/>
              <a:buFont typeface="Wingdings 3" charset="2"/>
              <a:buChar char=""/>
            </a:pPr>
            <a:r>
              <a:rPr b="0" lang="en-US" sz="2000" spc="-1" strike="noStrike">
                <a:solidFill>
                  <a:srgbClr val="ffffff"/>
                </a:solidFill>
                <a:uFill>
                  <a:solidFill>
                    <a:srgbClr val="ffffff"/>
                  </a:solidFill>
                </a:uFill>
                <a:latin typeface="Century Gothic"/>
              </a:rPr>
              <a:t>Load these data sets into a Hadoop cluster and use any big data tool sets available to cleanse, load, an analyze the data</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ef53a5"/>
              </a:buClr>
              <a:buSzPct val="80000"/>
              <a:buFont typeface="Wingdings 3" charset="2"/>
              <a:buChar char=""/>
            </a:pPr>
            <a:r>
              <a:rPr b="0" lang="en-US" sz="2000" spc="-1" strike="noStrike">
                <a:solidFill>
                  <a:srgbClr val="ffffff"/>
                </a:solidFill>
                <a:uFill>
                  <a:solidFill>
                    <a:srgbClr val="ffffff"/>
                  </a:solidFill>
                </a:uFill>
                <a:latin typeface="Century Gothic"/>
              </a:rPr>
              <a:t>Present the results of this analysis and identify any interesting data trends</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ef53a5"/>
              </a:buClr>
              <a:buSzPct val="80000"/>
              <a:buFont typeface="Wingdings 3" charset="2"/>
              <a:buChar char=""/>
            </a:pPr>
            <a:r>
              <a:rPr b="0" lang="en-US" sz="2000" spc="-1" strike="noStrike">
                <a:solidFill>
                  <a:srgbClr val="ffffff"/>
                </a:solidFill>
                <a:uFill>
                  <a:solidFill>
                    <a:srgbClr val="ffffff"/>
                  </a:solidFill>
                </a:uFill>
                <a:latin typeface="Century Gothic"/>
              </a:rPr>
              <a:t>Some questions we hoped to answer:</a:t>
            </a:r>
            <a:endParaRPr b="0" lang="en-US" sz="2000" spc="-1" strike="noStrike">
              <a:solidFill>
                <a:srgbClr val="ffffff"/>
              </a:solidFill>
              <a:uFill>
                <a:solidFill>
                  <a:srgbClr val="ffffff"/>
                </a:solidFill>
              </a:uFill>
              <a:latin typeface="Century Gothic"/>
            </a:endParaRPr>
          </a:p>
          <a:p>
            <a:pPr lvl="1" marL="743040" indent="-285480">
              <a:lnSpc>
                <a:spcPct val="100000"/>
              </a:lnSpc>
              <a:buClr>
                <a:srgbClr val="ef53a5"/>
              </a:buClr>
              <a:buSzPct val="80000"/>
              <a:buFont typeface="Wingdings 3" charset="2"/>
              <a:buChar char=""/>
            </a:pPr>
            <a:r>
              <a:rPr b="0" lang="en-US" sz="1800" spc="-1" strike="noStrike">
                <a:solidFill>
                  <a:srgbClr val="ffffff"/>
                </a:solidFill>
                <a:uFill>
                  <a:solidFill>
                    <a:srgbClr val="ffffff"/>
                  </a:solidFill>
                </a:uFill>
                <a:latin typeface="Century Gothic"/>
              </a:rPr>
              <a:t>What are the attributes of the areas with the highest housing prices? And the lowest?</a:t>
            </a:r>
            <a:endParaRPr b="0" lang="en-US" sz="1600" spc="-1" strike="noStrike">
              <a:solidFill>
                <a:srgbClr val="ffffff"/>
              </a:solidFill>
              <a:uFill>
                <a:solidFill>
                  <a:srgbClr val="ffffff"/>
                </a:solidFill>
              </a:uFill>
              <a:latin typeface="Century Gothic"/>
            </a:endParaRPr>
          </a:p>
          <a:p>
            <a:pPr lvl="1" marL="743040" indent="-285480">
              <a:lnSpc>
                <a:spcPct val="100000"/>
              </a:lnSpc>
              <a:buClr>
                <a:srgbClr val="ef53a5"/>
              </a:buClr>
              <a:buSzPct val="80000"/>
              <a:buFont typeface="Wingdings 3" charset="2"/>
              <a:buChar char=""/>
            </a:pPr>
            <a:r>
              <a:rPr b="0" lang="en-US" sz="1800" spc="-1" strike="noStrike">
                <a:solidFill>
                  <a:srgbClr val="ffffff"/>
                </a:solidFill>
                <a:uFill>
                  <a:solidFill>
                    <a:srgbClr val="ffffff"/>
                  </a:solidFill>
                </a:uFill>
                <a:latin typeface="Century Gothic"/>
              </a:rPr>
              <a:t>What are the attributes of areas with the highest education rates? </a:t>
            </a:r>
            <a:endParaRPr b="0" lang="en-US" sz="1600" spc="-1" strike="noStrike">
              <a:solidFill>
                <a:srgbClr val="ffffff"/>
              </a:solidFill>
              <a:uFill>
                <a:solidFill>
                  <a:srgbClr val="ffffff"/>
                </a:solidFill>
              </a:uFill>
              <a:latin typeface="Century Gothic"/>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Education Data</a:t>
            </a:r>
            <a:endParaRPr b="0" lang="en-US" sz="1800" spc="-1" strike="noStrike">
              <a:solidFill>
                <a:srgbClr val="ffffff"/>
              </a:solidFill>
              <a:uFill>
                <a:solidFill>
                  <a:srgbClr val="ffffff"/>
                </a:solidFill>
              </a:uFill>
              <a:latin typeface="Century Gothic"/>
            </a:endParaRPr>
          </a:p>
        </p:txBody>
      </p:sp>
      <p:sp>
        <p:nvSpPr>
          <p:cNvPr id="95" name="TextShape 2"/>
          <p:cNvSpPr txBox="1"/>
          <p:nvPr/>
        </p:nvSpPr>
        <p:spPr>
          <a:xfrm>
            <a:off x="731520" y="1188720"/>
            <a:ext cx="10326600" cy="5383800"/>
          </a:xfrm>
          <a:prstGeom prst="rect">
            <a:avLst/>
          </a:prstGeom>
          <a:noFill/>
          <a:ln>
            <a:noFill/>
          </a:ln>
        </p:spPr>
        <p:txBody>
          <a:bodyPr/>
          <a:p>
            <a:pPr marL="343080" indent="-342720">
              <a:lnSpc>
                <a:spcPct val="100000"/>
              </a:lnSpc>
              <a:buClr>
                <a:srgbClr val="ef53a5"/>
              </a:buClr>
              <a:buSzPct val="80000"/>
              <a:buFont typeface="Wingdings 3" charset="2"/>
              <a:buChar char=""/>
            </a:pPr>
            <a:r>
              <a:rPr b="0" lang="en-US" sz="2000" spc="-1" strike="noStrike">
                <a:solidFill>
                  <a:srgbClr val="ffffff"/>
                </a:solidFill>
                <a:uFill>
                  <a:solidFill>
                    <a:srgbClr val="ffffff"/>
                  </a:solidFill>
                </a:uFill>
                <a:latin typeface="Century Gothic"/>
              </a:rPr>
              <a:t>Description of data</a:t>
            </a:r>
            <a:endParaRPr b="0" lang="en-US" sz="2000" spc="-1" strike="noStrike">
              <a:solidFill>
                <a:srgbClr val="ffffff"/>
              </a:solidFill>
              <a:uFill>
                <a:solidFill>
                  <a:srgbClr val="ffffff"/>
                </a:solidFill>
              </a:uFill>
              <a:latin typeface="Century Gothic"/>
            </a:endParaRPr>
          </a:p>
          <a:p>
            <a:pPr marL="448200">
              <a:buClr>
                <a:srgbClr val="ef53a5"/>
              </a:buClr>
              <a:buSzPct val="80000"/>
              <a:buFont typeface="Wingdings 3" charset="2"/>
              <a:buChar char=""/>
            </a:pPr>
            <a:r>
              <a:rPr b="0" lang="en-US" sz="1800" spc="-1" strike="noStrike">
                <a:solidFill>
                  <a:srgbClr val="ffffff"/>
                </a:solidFill>
                <a:uFill>
                  <a:solidFill>
                    <a:srgbClr val="ffffff"/>
                  </a:solidFill>
                </a:uFill>
                <a:latin typeface="Century Gothic"/>
              </a:rPr>
              <a:t>Population of each school district in WA state from 2000 to 2016 from Data.WA.gov</a:t>
            </a:r>
            <a:endParaRPr b="0" lang="en-US" sz="2000" spc="-1" strike="noStrike">
              <a:solidFill>
                <a:srgbClr val="ffffff"/>
              </a:solidFill>
              <a:uFill>
                <a:solidFill>
                  <a:srgbClr val="ffffff"/>
                </a:solidFill>
              </a:uFill>
              <a:latin typeface="Century Gothic"/>
            </a:endParaRPr>
          </a:p>
          <a:p>
            <a:pPr marL="448200">
              <a:buClr>
                <a:srgbClr val="ef53a5"/>
              </a:buClr>
              <a:buSzPct val="80000"/>
              <a:buFont typeface="Wingdings 3" charset="2"/>
              <a:buChar char=""/>
            </a:pPr>
            <a:r>
              <a:rPr b="0" lang="en-US" sz="1800" spc="-1" strike="noStrike">
                <a:solidFill>
                  <a:srgbClr val="ffffff"/>
                </a:solidFill>
                <a:uFill>
                  <a:solidFill>
                    <a:srgbClr val="ffffff"/>
                  </a:solidFill>
                </a:uFill>
                <a:latin typeface="Century Gothic"/>
              </a:rPr>
              <a:t>K-12 public school enrollment in WA state from 2009 to 2013 from Data.WA.gov</a:t>
            </a:r>
            <a:endParaRPr b="0" lang="en-US" sz="2000" spc="-1" strike="noStrike">
              <a:solidFill>
                <a:srgbClr val="ffffff"/>
              </a:solidFill>
              <a:uFill>
                <a:solidFill>
                  <a:srgbClr val="ffffff"/>
                </a:solidFill>
              </a:uFill>
              <a:latin typeface="Century Gothic"/>
            </a:endParaRPr>
          </a:p>
          <a:p>
            <a:pPr marL="448200">
              <a:buClr>
                <a:srgbClr val="ef53a5"/>
              </a:buClr>
              <a:buSzPct val="80000"/>
              <a:buFont typeface="Wingdings 3" charset="2"/>
              <a:buChar char=""/>
            </a:pPr>
            <a:r>
              <a:rPr b="0" lang="en-US" sz="1800" spc="-1" strike="noStrike">
                <a:solidFill>
                  <a:srgbClr val="ffffff"/>
                </a:solidFill>
                <a:uFill>
                  <a:solidFill>
                    <a:srgbClr val="ffffff"/>
                  </a:solidFill>
                </a:uFill>
                <a:latin typeface="Century Gothic"/>
              </a:rPr>
              <a:t>Highschool dropout statistics in each county in WA state from 2012-2013 from Data.WA.gov</a:t>
            </a:r>
            <a:endParaRPr b="0" lang="en-US" sz="2000" spc="-1" strike="noStrike">
              <a:solidFill>
                <a:srgbClr val="ffffff"/>
              </a:solidFill>
              <a:uFill>
                <a:solidFill>
                  <a:srgbClr val="ffffff"/>
                </a:solidFill>
              </a:uFill>
              <a:latin typeface="Century Gothic"/>
            </a:endParaRPr>
          </a:p>
          <a:p>
            <a:pPr marL="448200">
              <a:buClr>
                <a:srgbClr val="ef53a5"/>
              </a:buClr>
              <a:buSzPct val="80000"/>
              <a:buFont typeface="Wingdings 3" charset="2"/>
              <a:buChar char=""/>
            </a:pPr>
            <a:r>
              <a:rPr b="0" lang="en-US" sz="1800" spc="-1" strike="noStrike">
                <a:solidFill>
                  <a:srgbClr val="ffffff"/>
                </a:solidFill>
                <a:uFill>
                  <a:solidFill>
                    <a:srgbClr val="ffffff"/>
                  </a:solidFill>
                </a:uFill>
                <a:latin typeface="Century Gothic"/>
              </a:rPr>
              <a:t>Zip code database from unitedstateszipcodes.org</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ef53a5"/>
              </a:buClr>
              <a:buSzPct val="80000"/>
              <a:buFont typeface="Wingdings 3" charset="2"/>
              <a:buChar char=""/>
            </a:pPr>
            <a:r>
              <a:rPr b="0" lang="en-US" sz="2000" spc="-1" strike="noStrike">
                <a:solidFill>
                  <a:srgbClr val="ffffff"/>
                </a:solidFill>
                <a:uFill>
                  <a:solidFill>
                    <a:srgbClr val="ffffff"/>
                  </a:solidFill>
                </a:uFill>
                <a:latin typeface="Century Gothic"/>
              </a:rPr>
              <a:t>What if anything did you need to do for loading data</a:t>
            </a:r>
            <a:endParaRPr b="0" lang="en-US" sz="2000" spc="-1" strike="noStrike">
              <a:solidFill>
                <a:srgbClr val="ffffff"/>
              </a:solidFill>
              <a:uFill>
                <a:solidFill>
                  <a:srgbClr val="ffffff"/>
                </a:solidFill>
              </a:uFill>
              <a:latin typeface="Century Gothic"/>
            </a:endParaRPr>
          </a:p>
          <a:p>
            <a:pPr lvl="1" marL="743040" indent="-285480">
              <a:buClr>
                <a:srgbClr val="ef53a5"/>
              </a:buClr>
              <a:buSzPct val="80000"/>
              <a:buFont typeface="Wingdings 3" charset="2"/>
              <a:buChar char=""/>
            </a:pPr>
            <a:r>
              <a:rPr b="0" lang="en-US" sz="1800" spc="-1" strike="noStrike">
                <a:solidFill>
                  <a:srgbClr val="ffffff"/>
                </a:solidFill>
                <a:uFill>
                  <a:solidFill>
                    <a:srgbClr val="ffffff"/>
                  </a:solidFill>
                </a:uFill>
                <a:latin typeface="Century Gothic"/>
              </a:rPr>
              <a:t>It was hard to find a common key between sets of data to help join them together</a:t>
            </a:r>
            <a:endParaRPr b="0" lang="en-US" sz="1600" spc="-1" strike="noStrike">
              <a:solidFill>
                <a:srgbClr val="ffffff"/>
              </a:solidFill>
              <a:uFill>
                <a:solidFill>
                  <a:srgbClr val="ffffff"/>
                </a:solidFill>
              </a:uFill>
              <a:latin typeface="Century Gothic"/>
            </a:endParaRPr>
          </a:p>
          <a:p>
            <a:pPr lvl="1" marL="743040" indent="-285480">
              <a:buClr>
                <a:srgbClr val="ef53a5"/>
              </a:buClr>
              <a:buSzPct val="80000"/>
              <a:buFont typeface="Wingdings 3" charset="2"/>
              <a:buChar char=""/>
            </a:pPr>
            <a:r>
              <a:rPr b="0" lang="en-US" sz="1800" spc="-1" strike="noStrike">
                <a:solidFill>
                  <a:srgbClr val="ffffff"/>
                </a:solidFill>
                <a:uFill>
                  <a:solidFill>
                    <a:srgbClr val="ffffff"/>
                  </a:solidFill>
                </a:uFill>
                <a:latin typeface="Century Gothic"/>
              </a:rPr>
              <a:t>Decided to just use the school district population data</a:t>
            </a:r>
            <a:endParaRPr b="0" lang="en-US" sz="1600" spc="-1" strike="noStrike">
              <a:solidFill>
                <a:srgbClr val="ffffff"/>
              </a:solidFill>
              <a:uFill>
                <a:solidFill>
                  <a:srgbClr val="ffffff"/>
                </a:solidFill>
              </a:uFill>
              <a:latin typeface="Century Gothic"/>
            </a:endParaRPr>
          </a:p>
          <a:p>
            <a:pPr lvl="2" marL="1296000" indent="-288000">
              <a:buClr>
                <a:srgbClr val="ffffff"/>
              </a:buClr>
              <a:buSzPct val="45000"/>
              <a:buFont typeface="Wingdings" charset="2"/>
              <a:buChar char=""/>
            </a:pPr>
            <a:r>
              <a:rPr b="0" lang="en-US" sz="1800" spc="-1" strike="noStrike">
                <a:solidFill>
                  <a:srgbClr val="ffffff"/>
                </a:solidFill>
                <a:uFill>
                  <a:solidFill>
                    <a:srgbClr val="ffffff"/>
                  </a:solidFill>
                </a:uFill>
                <a:latin typeface="Century Gothic"/>
              </a:rPr>
              <a:t>Since other data being used in the group had zip code information, we used the zip code database to figure out the zip code of each school district.  This was fairly accurate even though some school districts span multiple zip codes.</a:t>
            </a:r>
            <a:endParaRPr b="0" lang="en-US" sz="1400" spc="-1" strike="noStrike">
              <a:solidFill>
                <a:srgbClr val="ffffff"/>
              </a:solidFill>
              <a:uFill>
                <a:solidFill>
                  <a:srgbClr val="ffffff"/>
                </a:solidFill>
              </a:uFill>
              <a:latin typeface="Century Gothic"/>
            </a:endParaRPr>
          </a:p>
        </p:txBody>
      </p:sp>
      <p:pic>
        <p:nvPicPr>
          <p:cNvPr id="96" name="Picture 5" descr=""/>
          <p:cNvPicPr/>
          <p:nvPr/>
        </p:nvPicPr>
        <p:blipFill>
          <a:blip r:embed="rId1"/>
          <a:stretch/>
        </p:blipFill>
        <p:spPr>
          <a:xfrm>
            <a:off x="182880" y="6226560"/>
            <a:ext cx="1737360" cy="448560"/>
          </a:xfrm>
          <a:prstGeom prst="rect">
            <a:avLst/>
          </a:prstGeom>
          <a:ln>
            <a:noFill/>
          </a:ln>
        </p:spPr>
      </p:pic>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Tax Data</a:t>
            </a:r>
            <a:endParaRPr b="0" lang="en-US" sz="1800" spc="-1" strike="noStrike">
              <a:solidFill>
                <a:srgbClr val="ffffff"/>
              </a:solidFill>
              <a:uFill>
                <a:solidFill>
                  <a:srgbClr val="ffffff"/>
                </a:solidFill>
              </a:uFill>
              <a:latin typeface="Century Gothic"/>
            </a:endParaRPr>
          </a:p>
        </p:txBody>
      </p:sp>
      <p:sp>
        <p:nvSpPr>
          <p:cNvPr id="98" name="TextShape 2"/>
          <p:cNvSpPr txBox="1"/>
          <p:nvPr/>
        </p:nvSpPr>
        <p:spPr>
          <a:xfrm>
            <a:off x="1103400" y="2053080"/>
            <a:ext cx="8946360" cy="4195080"/>
          </a:xfrm>
          <a:prstGeom prst="rect">
            <a:avLst/>
          </a:prstGeom>
          <a:noFill/>
          <a:ln>
            <a:noFill/>
          </a:ln>
        </p:spPr>
        <p:txBody>
          <a:bodyPr/>
          <a:p>
            <a:pPr marL="343080" indent="-342720">
              <a:lnSpc>
                <a:spcPct val="100000"/>
              </a:lnSpc>
              <a:buClr>
                <a:srgbClr val="ef53a5"/>
              </a:buClr>
              <a:buSzPct val="80000"/>
              <a:buFont typeface="Wingdings 3" charset="2"/>
              <a:buChar char=""/>
            </a:pPr>
            <a:r>
              <a:rPr b="0" lang="en-US" sz="2000" spc="-1" strike="noStrike">
                <a:solidFill>
                  <a:srgbClr val="ffffff"/>
                </a:solidFill>
                <a:uFill>
                  <a:solidFill>
                    <a:srgbClr val="ffffff"/>
                  </a:solidFill>
                </a:uFill>
                <a:latin typeface="Century Gothic"/>
              </a:rPr>
              <a:t>Description of data</a:t>
            </a:r>
            <a:endParaRPr b="0" lang="en-US" sz="2000" spc="-1" strike="noStrike">
              <a:solidFill>
                <a:srgbClr val="ffffff"/>
              </a:solidFill>
              <a:uFill>
                <a:solidFill>
                  <a:srgbClr val="ffffff"/>
                </a:solidFill>
              </a:uFill>
              <a:latin typeface="Century Gothic"/>
            </a:endParaRPr>
          </a:p>
          <a:p>
            <a:pPr lvl="1" marL="743040" indent="-285480">
              <a:lnSpc>
                <a:spcPct val="100000"/>
              </a:lnSpc>
              <a:buClr>
                <a:srgbClr val="ef53a5"/>
              </a:buClr>
              <a:buSzPct val="80000"/>
              <a:buFont typeface="Wingdings 3" charset="2"/>
              <a:buChar char=""/>
            </a:pPr>
            <a:r>
              <a:rPr b="0" lang="en-US" sz="1800" spc="-1" strike="noStrike">
                <a:solidFill>
                  <a:srgbClr val="ffffff"/>
                </a:solidFill>
                <a:uFill>
                  <a:solidFill>
                    <a:srgbClr val="ffffff"/>
                  </a:solidFill>
                </a:uFill>
                <a:latin typeface="Century Gothic"/>
              </a:rPr>
              <a:t>Source of data</a:t>
            </a:r>
            <a:endParaRPr b="0" lang="en-US" sz="1600" spc="-1" strike="noStrike">
              <a:solidFill>
                <a:srgbClr val="ffffff"/>
              </a:solidFill>
              <a:uFill>
                <a:solidFill>
                  <a:srgbClr val="ffffff"/>
                </a:solidFill>
              </a:uFill>
              <a:latin typeface="Century Gothic"/>
            </a:endParaRPr>
          </a:p>
          <a:p>
            <a:pPr marL="343080" indent="-342720">
              <a:lnSpc>
                <a:spcPct val="100000"/>
              </a:lnSpc>
              <a:buClr>
                <a:srgbClr val="ef53a5"/>
              </a:buClr>
              <a:buSzPct val="80000"/>
              <a:buFont typeface="Wingdings 3" charset="2"/>
              <a:buChar char=""/>
            </a:pPr>
            <a:r>
              <a:rPr b="0" lang="en-US" sz="2000" spc="-1" strike="noStrike">
                <a:solidFill>
                  <a:srgbClr val="ffffff"/>
                </a:solidFill>
                <a:uFill>
                  <a:solidFill>
                    <a:srgbClr val="ffffff"/>
                  </a:solidFill>
                </a:uFill>
                <a:latin typeface="Century Gothic"/>
              </a:rPr>
              <a:t>What if anything did you need to do for loading data</a:t>
            </a: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p:txBody>
      </p:sp>
      <p:pic>
        <p:nvPicPr>
          <p:cNvPr id="99" name="Picture 4" descr=""/>
          <p:cNvPicPr/>
          <p:nvPr/>
        </p:nvPicPr>
        <p:blipFill>
          <a:blip r:embed="rId1"/>
          <a:stretch/>
        </p:blipFill>
        <p:spPr>
          <a:xfrm>
            <a:off x="8202240" y="5635800"/>
            <a:ext cx="3395880" cy="430920"/>
          </a:xfrm>
          <a:prstGeom prst="rect">
            <a:avLst/>
          </a:prstGeom>
          <a:ln>
            <a:noFill/>
          </a:ln>
        </p:spPr>
      </p:pic>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Housing Data</a:t>
            </a:r>
            <a:endParaRPr b="0" lang="en-US" sz="1800" spc="-1" strike="noStrike">
              <a:solidFill>
                <a:srgbClr val="ffffff"/>
              </a:solidFill>
              <a:uFill>
                <a:solidFill>
                  <a:srgbClr val="ffffff"/>
                </a:solidFill>
              </a:uFill>
              <a:latin typeface="Century Gothic"/>
            </a:endParaRPr>
          </a:p>
        </p:txBody>
      </p:sp>
      <p:sp>
        <p:nvSpPr>
          <p:cNvPr id="101" name="TextShape 2"/>
          <p:cNvSpPr txBox="1"/>
          <p:nvPr/>
        </p:nvSpPr>
        <p:spPr>
          <a:xfrm>
            <a:off x="545400" y="1434600"/>
            <a:ext cx="9504360" cy="4813560"/>
          </a:xfrm>
          <a:prstGeom prst="rect">
            <a:avLst/>
          </a:prstGeom>
          <a:noFill/>
          <a:ln>
            <a:noFill/>
          </a:ln>
        </p:spPr>
        <p:txBody>
          <a:bodyPr/>
          <a:p>
            <a:pPr marL="343080" indent="-342720">
              <a:lnSpc>
                <a:spcPct val="100000"/>
              </a:lnSpc>
              <a:buClr>
                <a:srgbClr val="ef53a5"/>
              </a:buClr>
              <a:buSzPct val="80000"/>
              <a:buFont typeface="Wingdings 3" charset="2"/>
              <a:buChar char=""/>
            </a:pPr>
            <a:r>
              <a:rPr b="0" lang="en-US" sz="2000" spc="-1" strike="noStrike">
                <a:solidFill>
                  <a:srgbClr val="ffffff"/>
                </a:solidFill>
                <a:uFill>
                  <a:solidFill>
                    <a:srgbClr val="ffffff"/>
                  </a:solidFill>
                </a:uFill>
                <a:latin typeface="Century Gothic"/>
              </a:rPr>
              <a:t>Pulled public data available from Zillow for average housing prices across Washington state zip codes for September 2016</a:t>
            </a:r>
            <a:endParaRPr b="0" lang="en-US" sz="2000" spc="-1" strike="noStrike">
              <a:solidFill>
                <a:srgbClr val="ffffff"/>
              </a:solidFill>
              <a:uFill>
                <a:solidFill>
                  <a:srgbClr val="ffffff"/>
                </a:solidFill>
              </a:uFill>
              <a:latin typeface="Century Gothic"/>
            </a:endParaRPr>
          </a:p>
          <a:p>
            <a:pPr lvl="1" marL="743040" indent="-285480">
              <a:lnSpc>
                <a:spcPct val="100000"/>
              </a:lnSpc>
              <a:buClr>
                <a:srgbClr val="ef53a5"/>
              </a:buClr>
              <a:buSzPct val="80000"/>
              <a:buFont typeface="Wingdings 3" charset="2"/>
              <a:buChar char=""/>
            </a:pPr>
            <a:r>
              <a:rPr b="0" lang="en-US" sz="1800" spc="-1" strike="noStrike" u="sng">
                <a:solidFill>
                  <a:srgbClr val="ec76b5"/>
                </a:solidFill>
                <a:uFill>
                  <a:solidFill>
                    <a:srgbClr val="ffffff"/>
                  </a:solidFill>
                </a:uFill>
                <a:latin typeface="Century Gothic"/>
                <a:hlinkClick r:id="rId1"/>
              </a:rPr>
              <a:t>http://www.zillow.com/research/data/</a:t>
            </a:r>
            <a:endParaRPr b="0" lang="en-US" sz="1600" spc="-1" strike="noStrike">
              <a:solidFill>
                <a:srgbClr val="ffffff"/>
              </a:solidFill>
              <a:uFill>
                <a:solidFill>
                  <a:srgbClr val="ffffff"/>
                </a:solidFill>
              </a:uFill>
              <a:latin typeface="Century Gothic"/>
            </a:endParaRPr>
          </a:p>
          <a:p>
            <a:pPr marL="343080" indent="-342720">
              <a:lnSpc>
                <a:spcPct val="100000"/>
              </a:lnSpc>
              <a:buClr>
                <a:srgbClr val="ef53a5"/>
              </a:buClr>
              <a:buSzPct val="80000"/>
              <a:buFont typeface="Wingdings 3" charset="2"/>
              <a:buChar char=""/>
            </a:pPr>
            <a:r>
              <a:rPr b="0" lang="en-US" sz="2000" spc="-1" strike="noStrike">
                <a:solidFill>
                  <a:srgbClr val="ffffff"/>
                </a:solidFill>
                <a:uFill>
                  <a:solidFill>
                    <a:srgbClr val="ffffff"/>
                  </a:solidFill>
                </a:uFill>
                <a:latin typeface="Century Gothic"/>
              </a:rPr>
              <a:t>Data was very clean, well organized and required no validation to load into Hadoop cluster</a:t>
            </a: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p:txBody>
      </p:sp>
      <p:pic>
        <p:nvPicPr>
          <p:cNvPr id="102" name="Picture 3" descr=""/>
          <p:cNvPicPr/>
          <p:nvPr/>
        </p:nvPicPr>
        <p:blipFill>
          <a:blip r:embed="rId2"/>
          <a:stretch/>
        </p:blipFill>
        <p:spPr>
          <a:xfrm>
            <a:off x="10522800" y="5452200"/>
            <a:ext cx="795960" cy="795960"/>
          </a:xfrm>
          <a:prstGeom prst="rect">
            <a:avLst/>
          </a:prstGeom>
          <a:ln>
            <a:noFill/>
          </a:ln>
        </p:spPr>
      </p:pic>
      <p:pic>
        <p:nvPicPr>
          <p:cNvPr id="103" name="Picture 4" descr=""/>
          <p:cNvPicPr/>
          <p:nvPr/>
        </p:nvPicPr>
        <p:blipFill>
          <a:blip r:embed="rId3"/>
          <a:stretch/>
        </p:blipFill>
        <p:spPr>
          <a:xfrm>
            <a:off x="718560" y="3484440"/>
            <a:ext cx="10600200" cy="1864080"/>
          </a:xfrm>
          <a:prstGeom prst="rect">
            <a:avLst/>
          </a:prstGeom>
          <a:ln>
            <a:noFill/>
          </a:ln>
        </p:spPr>
      </p:pic>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TextShape 1"/>
          <p:cNvSpPr txBox="1"/>
          <p:nvPr/>
        </p:nvSpPr>
        <p:spPr>
          <a:xfrm>
            <a:off x="646200" y="452880"/>
            <a:ext cx="9404280" cy="140004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Analysis &amp; Findings</a:t>
            </a:r>
            <a:endParaRPr b="0" lang="en-US" sz="1800" spc="-1" strike="noStrike">
              <a:solidFill>
                <a:srgbClr val="ffffff"/>
              </a:solidFill>
              <a:uFill>
                <a:solidFill>
                  <a:srgbClr val="ffffff"/>
                </a:solidFill>
              </a:uFill>
              <a:latin typeface="Century Gothic"/>
            </a:endParaRPr>
          </a:p>
        </p:txBody>
      </p:sp>
      <p:sp>
        <p:nvSpPr>
          <p:cNvPr id="105" name="TextShape 2"/>
          <p:cNvSpPr txBox="1"/>
          <p:nvPr/>
        </p:nvSpPr>
        <p:spPr>
          <a:xfrm>
            <a:off x="1103400" y="2053080"/>
            <a:ext cx="8946360" cy="4195080"/>
          </a:xfrm>
          <a:prstGeom prst="rect">
            <a:avLst/>
          </a:prstGeom>
          <a:noFill/>
          <a:ln>
            <a:noFill/>
          </a:ln>
        </p:spPr>
        <p:txBody>
          <a:bodyPr/>
          <a:p>
            <a:endParaRPr b="0" lang="en-US" sz="2000" spc="-1" strike="noStrike">
              <a:solidFill>
                <a:srgbClr val="ffffff"/>
              </a:solidFill>
              <a:uFill>
                <a:solidFill>
                  <a:srgbClr val="ffffff"/>
                </a:solidFill>
              </a:uFill>
              <a:latin typeface="Century Gothic"/>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137</TotalTime>
  <Application>LibreOffice/5.1.4.2$Linux_X86_64 LibreOffice_project/10m0$Build-2</Application>
  <Words>188</Words>
  <Paragraphs>23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2016-12-19T19:23:46Z</dcterms:created>
  <dc:creator>Matthew Groth</dc:creator>
  <dc:description/>
  <dc:language>en-US</dc:language>
  <cp:lastModifiedBy/>
  <dcterms:modified xsi:type="dcterms:W3CDTF">2016-12-20T18:47:25Z</dcterms:modified>
  <cp:revision>7</cp:revision>
  <dc:subject/>
  <dc:title>Big Data Analysis</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6</vt:i4>
  </property>
</Properties>
</file>